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5" r:id="rId5"/>
    <p:sldId id="266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BDCFA-4BB8-4D5D-A1E7-339C0298FF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3CB52C-9A6F-4BAB-A02C-0CDF4274ED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B0D1CA-6169-4B4C-AA1A-108A48696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5207-E299-4174-A10D-A3DCC770E254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238F6C-F296-4BBA-A7FD-64B1CC908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EE9BE4-5222-46B0-B051-2F7D6D7B2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F5AA-E78E-42B4-911D-B01C0A4A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222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799C7-51E4-4EC0-AC1D-7B80214F2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51B5F0-C2FC-42AB-A0E9-9AA1E76815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9BC79-C08F-4221-9F89-6DFC45B31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5207-E299-4174-A10D-A3DCC770E254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5E8DFE-86A1-44EC-ADFB-20ADA0A8F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03CD06-F67D-450F-BCEE-5464626B5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F5AA-E78E-42B4-911D-B01C0A4A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26F6A-F5D9-447E-BC92-FFDF75924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D36672-D143-49C5-A758-A295503C03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FF45CD-2728-4319-8039-B39591778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5207-E299-4174-A10D-A3DCC770E254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002102-8996-49C1-88D3-93E16627F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EAB3E-5007-4910-B35B-930519848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F5AA-E78E-42B4-911D-B01C0A4A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36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27996-8349-431C-ADED-BFA46617A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8E980F-D7AA-4A15-A1BB-EFC607F0EE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E2D5D1-6C8E-42F7-A793-F206111CE3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0D444E-18CA-4C61-AD8D-EF73BC2FE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5207-E299-4174-A10D-A3DCC770E254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663441-7C57-4D5D-9648-E1E0EAC52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45B500-02AC-4785-BA11-131A45B97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F5AA-E78E-42B4-911D-B01C0A4A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118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7901C-0709-4331-8146-747848013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1B9393-491D-422F-8B7C-E9D2F58B52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6DCA4E-109E-4E53-B782-657C9CB828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581DBF-90E1-4A9D-89AF-DA12881DCD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C437BD-AD19-47BE-B7B9-F40BF3445D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5125F8-8C5A-4684-98F2-7D9A6F6AC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5207-E299-4174-A10D-A3DCC770E254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5AE69C-A1BC-4F02-9756-0F14AD1A9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369DF0-6F7D-43BC-ABE2-8ACDF27B5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F5AA-E78E-42B4-911D-B01C0A4A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514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BFA64-A9F7-4D85-A3C8-70866D189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D823FD-1911-4DAD-842B-CA5057239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5207-E299-4174-A10D-A3DCC770E254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B4C997-8EE4-4DCD-AA94-5F2597F6D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F8F4A3-06D4-4E53-9DCD-B1F7BF6EB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F5AA-E78E-42B4-911D-B01C0A4A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47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893CF4-DA15-40D1-9629-8DCF247DC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5207-E299-4174-A10D-A3DCC770E254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FA665B-E265-41E0-92B6-C77DA1DE1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72FE83-E9F7-49DE-BE76-BEE2AC95A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F5AA-E78E-42B4-911D-B01C0A4A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248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DA08B-AE76-4EBC-B549-B2F13D0BB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A9B944-8881-4920-B32A-D66476A4B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C60A6E-E19F-4F38-B9D4-E11B22A14D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594254-B102-46CC-88CD-B8B0C30D0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5207-E299-4174-A10D-A3DCC770E254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DA30F1-9238-47DD-ABAA-CF0C4D4C8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A32C1A-2E1F-4D6B-A677-7FFA14BA4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F5AA-E78E-42B4-911D-B01C0A4A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8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7A09-30FC-4F3A-AC54-ADABE3BE0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C19C063-DFF7-4DE6-86C7-6E103DEA60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267E82-B0C4-4372-85C9-8E34075F3A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E8FBCB-8566-4051-9B2F-294006D35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5207-E299-4174-A10D-A3DCC770E254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E43DB-3471-42BB-802D-914CC94CE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454AD7-4D69-4B81-B108-7E5BD05A4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F5AA-E78E-42B4-911D-B01C0A4A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115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A2495-764E-49F7-92F6-C2A672DF9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764191-FFEC-4E58-8130-322B5600BD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7B0882-6638-4EBC-A270-3E76425F8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5207-E299-4174-A10D-A3DCC770E254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D3AEBA-387A-4DF9-911A-95BE7946C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BE773-2C90-419B-892D-FE7E25BF1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F5AA-E78E-42B4-911D-B01C0A4A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346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A730AE-464F-4E8A-ADBF-1A437B3762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E93DFE-E677-4155-B39D-1EE7AD32F5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83B54F-3256-47B3-BE05-3DF3A8F48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5207-E299-4174-A10D-A3DCC770E254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97407-5CA9-4A40-8D62-40DB26DB2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61F0A8-2375-46D5-B53F-01AAC9E4D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F5AA-E78E-42B4-911D-B01C0A4A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55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A32B81-35BB-47B9-9384-2701F1BB6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1423FE-4880-4320-92CD-37BEBFAF19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610CDD-086A-4315-A4D3-53E167451E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45207-E299-4174-A10D-A3DCC770E254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926D9-8721-4083-A174-48D273471D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1B107A-C996-46A3-8A87-20EBE44818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FF5AA-E78E-42B4-911D-B01C0A4A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868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katie.leeming-watts@kla.eastern-mat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22A17-3316-4E67-A9EF-D40606880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47618"/>
            <a:ext cx="10515600" cy="1325563"/>
          </a:xfrm>
        </p:spPr>
        <p:txBody>
          <a:bodyPr/>
          <a:lstStyle/>
          <a:p>
            <a:r>
              <a:rPr lang="en-US" dirty="0"/>
              <a:t>What is destinations data?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65035-3B36-43D4-B263-72BF3BE42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670" y="838987"/>
            <a:ext cx="11670384" cy="58823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Destinations data is information about what students do once they leave KLA. The school has a responsibility to track this information for 2 years after students leave us at the end of year 11. The data can change several times within this 2 year time frame as sometimes the personal circumstances of young people may change. </a:t>
            </a:r>
          </a:p>
          <a:p>
            <a:pPr marL="0" indent="0">
              <a:buNone/>
            </a:pPr>
            <a:r>
              <a:rPr lang="en-US" dirty="0"/>
              <a:t>Most students go on to a FE College or a 6</a:t>
            </a:r>
            <a:r>
              <a:rPr lang="en-US" baseline="30000" dirty="0"/>
              <a:t>th</a:t>
            </a:r>
            <a:r>
              <a:rPr lang="en-US" dirty="0"/>
              <a:t> From. Some go on to apprenticeships or employment with accredited training. Very few students become NEET (not in education, employment or training). If a young person is NEET or at risk of becoming NEET, the local County Council may step in to support the young person.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Destinations data also helps KLA review it’s careers and IAG provision.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Most students will leave school with level 2 qualifications and will move on to level 3 qualifications at a college or 6</a:t>
            </a:r>
            <a:r>
              <a:rPr lang="en-US" baseline="30000" dirty="0"/>
              <a:t>th</a:t>
            </a:r>
            <a:r>
              <a:rPr lang="en-US" dirty="0"/>
              <a:t> form. However, some students may not be ready for level 3 courses so there are many level 1 and 2 courses available. Some technical subjects such as electrical installation may require all students to begin at level 2 regardless of their GCSE results. For more information about levels of education, </a:t>
            </a:r>
            <a:r>
              <a:rPr lang="en-US" dirty="0">
                <a:highlight>
                  <a:srgbClr val="FFFF00"/>
                </a:highlight>
              </a:rPr>
              <a:t>click here.</a:t>
            </a:r>
            <a:endParaRPr lang="en-GB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381280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63387-8765-4B4C-B33E-0AF2959E5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7D01A29-17F0-48F4-A1CA-11855F891A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31520"/>
              </p:ext>
            </p:extLst>
          </p:nvPr>
        </p:nvGraphicFramePr>
        <p:xfrm>
          <a:off x="838199" y="1690688"/>
          <a:ext cx="10191160" cy="4380175"/>
        </p:xfrm>
        <a:graphic>
          <a:graphicData uri="http://schemas.openxmlformats.org/drawingml/2006/table">
            <a:tbl>
              <a:tblPr firstRow="1" firstCol="1" bandRow="1"/>
              <a:tblGrid>
                <a:gridCol w="2547790">
                  <a:extLst>
                    <a:ext uri="{9D8B030D-6E8A-4147-A177-3AD203B41FA5}">
                      <a16:colId xmlns:a16="http://schemas.microsoft.com/office/drawing/2014/main" val="1617737112"/>
                    </a:ext>
                  </a:extLst>
                </a:gridCol>
                <a:gridCol w="2547790">
                  <a:extLst>
                    <a:ext uri="{9D8B030D-6E8A-4147-A177-3AD203B41FA5}">
                      <a16:colId xmlns:a16="http://schemas.microsoft.com/office/drawing/2014/main" val="4239228630"/>
                    </a:ext>
                  </a:extLst>
                </a:gridCol>
                <a:gridCol w="2547790">
                  <a:extLst>
                    <a:ext uri="{9D8B030D-6E8A-4147-A177-3AD203B41FA5}">
                      <a16:colId xmlns:a16="http://schemas.microsoft.com/office/drawing/2014/main" val="997293819"/>
                    </a:ext>
                  </a:extLst>
                </a:gridCol>
                <a:gridCol w="2547790">
                  <a:extLst>
                    <a:ext uri="{9D8B030D-6E8A-4147-A177-3AD203B41FA5}">
                      <a16:colId xmlns:a16="http://schemas.microsoft.com/office/drawing/2014/main" val="2906171856"/>
                    </a:ext>
                  </a:extLst>
                </a:gridCol>
              </a:tblGrid>
              <a:tr h="8760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Leaving year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Number of students in cohort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Number of students in education, training or employment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Number of students NEET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1817160"/>
                  </a:ext>
                </a:extLst>
              </a:tr>
              <a:tr h="876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2017 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95 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218381"/>
                  </a:ext>
                </a:extLst>
              </a:tr>
              <a:tr h="876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6272229"/>
                  </a:ext>
                </a:extLst>
              </a:tr>
              <a:tr h="876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2019 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122</a:t>
                      </a: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6926365"/>
                  </a:ext>
                </a:extLst>
              </a:tr>
              <a:tr h="876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82297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2651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5E301-4497-44A9-9BB6-7E4BBF6AC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909" y="-228764"/>
            <a:ext cx="10515600" cy="1325563"/>
          </a:xfrm>
        </p:spPr>
        <p:txBody>
          <a:bodyPr/>
          <a:lstStyle/>
          <a:p>
            <a:r>
              <a:rPr lang="en-US" dirty="0"/>
              <a:t>Class of 2017</a:t>
            </a: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BFDC682-6D0F-4954-9542-9D71D40750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769680"/>
              </p:ext>
            </p:extLst>
          </p:nvPr>
        </p:nvGraphicFramePr>
        <p:xfrm>
          <a:off x="324436" y="854991"/>
          <a:ext cx="11421360" cy="5507051"/>
        </p:xfrm>
        <a:graphic>
          <a:graphicData uri="http://schemas.openxmlformats.org/drawingml/2006/table">
            <a:tbl>
              <a:tblPr firstRow="1" firstCol="1" bandRow="1"/>
              <a:tblGrid>
                <a:gridCol w="2855340">
                  <a:extLst>
                    <a:ext uri="{9D8B030D-6E8A-4147-A177-3AD203B41FA5}">
                      <a16:colId xmlns:a16="http://schemas.microsoft.com/office/drawing/2014/main" val="122575095"/>
                    </a:ext>
                  </a:extLst>
                </a:gridCol>
                <a:gridCol w="2855340">
                  <a:extLst>
                    <a:ext uri="{9D8B030D-6E8A-4147-A177-3AD203B41FA5}">
                      <a16:colId xmlns:a16="http://schemas.microsoft.com/office/drawing/2014/main" val="3226973328"/>
                    </a:ext>
                  </a:extLst>
                </a:gridCol>
                <a:gridCol w="2855340">
                  <a:extLst>
                    <a:ext uri="{9D8B030D-6E8A-4147-A177-3AD203B41FA5}">
                      <a16:colId xmlns:a16="http://schemas.microsoft.com/office/drawing/2014/main" val="399872221"/>
                    </a:ext>
                  </a:extLst>
                </a:gridCol>
                <a:gridCol w="2855340">
                  <a:extLst>
                    <a:ext uri="{9D8B030D-6E8A-4147-A177-3AD203B41FA5}">
                      <a16:colId xmlns:a16="http://schemas.microsoft.com/office/drawing/2014/main" val="713216690"/>
                    </a:ext>
                  </a:extLst>
                </a:gridCol>
              </a:tblGrid>
              <a:tr h="9971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en-GB" sz="2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emale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GB" sz="2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otal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561425"/>
                  </a:ext>
                </a:extLst>
              </a:tr>
              <a:tr h="7496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Students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46 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51 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7439721"/>
                  </a:ext>
                </a:extLst>
              </a:tr>
              <a:tr h="12349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education, employment or training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638990"/>
                  </a:ext>
                </a:extLst>
              </a:tr>
              <a:tr h="9426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 undertaking a level 3 course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4810487"/>
                  </a:ext>
                </a:extLst>
              </a:tr>
              <a:tr h="7729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Apprenticeships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355646"/>
                  </a:ext>
                </a:extLst>
              </a:tr>
              <a:tr h="8096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NEET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3008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0408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5E301-4497-44A9-9BB6-7E4BBF6AC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909" y="-228764"/>
            <a:ext cx="10515600" cy="1325563"/>
          </a:xfrm>
        </p:spPr>
        <p:txBody>
          <a:bodyPr/>
          <a:lstStyle/>
          <a:p>
            <a:r>
              <a:rPr lang="en-US" dirty="0"/>
              <a:t>Class of 2018</a:t>
            </a: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BFDC682-6D0F-4954-9542-9D71D40750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400859"/>
              </p:ext>
            </p:extLst>
          </p:nvPr>
        </p:nvGraphicFramePr>
        <p:xfrm>
          <a:off x="468197" y="817285"/>
          <a:ext cx="10862820" cy="5677783"/>
        </p:xfrm>
        <a:graphic>
          <a:graphicData uri="http://schemas.openxmlformats.org/drawingml/2006/table">
            <a:tbl>
              <a:tblPr firstRow="1" firstCol="1" bandRow="1"/>
              <a:tblGrid>
                <a:gridCol w="2715705">
                  <a:extLst>
                    <a:ext uri="{9D8B030D-6E8A-4147-A177-3AD203B41FA5}">
                      <a16:colId xmlns:a16="http://schemas.microsoft.com/office/drawing/2014/main" val="122575095"/>
                    </a:ext>
                  </a:extLst>
                </a:gridCol>
                <a:gridCol w="2715705">
                  <a:extLst>
                    <a:ext uri="{9D8B030D-6E8A-4147-A177-3AD203B41FA5}">
                      <a16:colId xmlns:a16="http://schemas.microsoft.com/office/drawing/2014/main" val="3226973328"/>
                    </a:ext>
                  </a:extLst>
                </a:gridCol>
                <a:gridCol w="2715705">
                  <a:extLst>
                    <a:ext uri="{9D8B030D-6E8A-4147-A177-3AD203B41FA5}">
                      <a16:colId xmlns:a16="http://schemas.microsoft.com/office/drawing/2014/main" val="399872221"/>
                    </a:ext>
                  </a:extLst>
                </a:gridCol>
                <a:gridCol w="2715705">
                  <a:extLst>
                    <a:ext uri="{9D8B030D-6E8A-4147-A177-3AD203B41FA5}">
                      <a16:colId xmlns:a16="http://schemas.microsoft.com/office/drawing/2014/main" val="713216690"/>
                    </a:ext>
                  </a:extLst>
                </a:gridCol>
              </a:tblGrid>
              <a:tr h="9708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en-GB" sz="2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emale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GB" sz="2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otal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561425"/>
                  </a:ext>
                </a:extLst>
              </a:tr>
              <a:tr h="7570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Students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7439721"/>
                  </a:ext>
                </a:extLst>
              </a:tr>
              <a:tr h="11877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education, employment or training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104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638990"/>
                  </a:ext>
                </a:extLst>
              </a:tr>
              <a:tr h="12537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 undertaking a level 3 course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4810487"/>
                  </a:ext>
                </a:extLst>
              </a:tr>
              <a:tr h="6881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Apprenticeships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6421250"/>
                  </a:ext>
                </a:extLst>
              </a:tr>
              <a:tr h="8201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NEET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3008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3929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5E301-4497-44A9-9BB6-7E4BBF6AC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909" y="-228764"/>
            <a:ext cx="10515600" cy="1325563"/>
          </a:xfrm>
        </p:spPr>
        <p:txBody>
          <a:bodyPr/>
          <a:lstStyle/>
          <a:p>
            <a:r>
              <a:rPr lang="en-US" dirty="0"/>
              <a:t>Class of 2019</a:t>
            </a: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BFDC682-6D0F-4954-9542-9D71D40750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015294"/>
              </p:ext>
            </p:extLst>
          </p:nvPr>
        </p:nvGraphicFramePr>
        <p:xfrm>
          <a:off x="367645" y="678730"/>
          <a:ext cx="10875392" cy="6007973"/>
        </p:xfrm>
        <a:graphic>
          <a:graphicData uri="http://schemas.openxmlformats.org/drawingml/2006/table">
            <a:tbl>
              <a:tblPr firstRow="1" firstCol="1" bandRow="1"/>
              <a:tblGrid>
                <a:gridCol w="2718848">
                  <a:extLst>
                    <a:ext uri="{9D8B030D-6E8A-4147-A177-3AD203B41FA5}">
                      <a16:colId xmlns:a16="http://schemas.microsoft.com/office/drawing/2014/main" val="122575095"/>
                    </a:ext>
                  </a:extLst>
                </a:gridCol>
                <a:gridCol w="2718848">
                  <a:extLst>
                    <a:ext uri="{9D8B030D-6E8A-4147-A177-3AD203B41FA5}">
                      <a16:colId xmlns:a16="http://schemas.microsoft.com/office/drawing/2014/main" val="3226973328"/>
                    </a:ext>
                  </a:extLst>
                </a:gridCol>
                <a:gridCol w="2718848">
                  <a:extLst>
                    <a:ext uri="{9D8B030D-6E8A-4147-A177-3AD203B41FA5}">
                      <a16:colId xmlns:a16="http://schemas.microsoft.com/office/drawing/2014/main" val="399872221"/>
                    </a:ext>
                  </a:extLst>
                </a:gridCol>
                <a:gridCol w="2718848">
                  <a:extLst>
                    <a:ext uri="{9D8B030D-6E8A-4147-A177-3AD203B41FA5}">
                      <a16:colId xmlns:a16="http://schemas.microsoft.com/office/drawing/2014/main" val="713216690"/>
                    </a:ext>
                  </a:extLst>
                </a:gridCol>
              </a:tblGrid>
              <a:tr h="9929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en-GB" sz="2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emale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GB" sz="2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otal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561425"/>
                  </a:ext>
                </a:extLst>
              </a:tr>
              <a:tr h="7039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Students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125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7439721"/>
                  </a:ext>
                </a:extLst>
              </a:tr>
              <a:tr h="11877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education, employment or training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122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638990"/>
                  </a:ext>
                </a:extLst>
              </a:tr>
              <a:tr h="11877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 undertaking a level 3 course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4810487"/>
                  </a:ext>
                </a:extLst>
              </a:tr>
              <a:tr h="9426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Apprenticeships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1694831"/>
                  </a:ext>
                </a:extLst>
              </a:tr>
              <a:tr h="9929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NEET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3008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7449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F3AA6-1F3F-462C-BB6B-136328D4C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41297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u="sng" dirty="0"/>
              <a:t>List of post-16 destinations</a:t>
            </a:r>
            <a:endParaRPr lang="en-GB" sz="2800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AE08D4-A021-4488-B91B-F21A46F803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7317"/>
            <a:ext cx="11840853" cy="625068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dirty="0"/>
              <a:t>Most KLA students move on to either the </a:t>
            </a:r>
            <a:r>
              <a:rPr lang="en-US" sz="2400" u="sng" dirty="0"/>
              <a:t>College of West Anglia </a:t>
            </a:r>
            <a:r>
              <a:rPr lang="en-US" sz="2400" dirty="0"/>
              <a:t>(King’s Lynn, Wisbech and Milton campuses), </a:t>
            </a:r>
            <a:r>
              <a:rPr lang="en-US" sz="2400" u="sng" dirty="0"/>
              <a:t>Springwood 6</a:t>
            </a:r>
            <a:r>
              <a:rPr lang="en-US" sz="2400" u="sng" baseline="30000" dirty="0"/>
              <a:t>th</a:t>
            </a:r>
            <a:r>
              <a:rPr lang="en-US" sz="2400" u="sng" dirty="0"/>
              <a:t> form</a:t>
            </a:r>
            <a:r>
              <a:rPr lang="en-US" sz="2400" dirty="0"/>
              <a:t> or </a:t>
            </a:r>
            <a:r>
              <a:rPr lang="en-US" sz="2400" u="sng" dirty="0"/>
              <a:t>KES Academy 6</a:t>
            </a:r>
            <a:r>
              <a:rPr lang="en-US" sz="2400" u="sng" baseline="30000" dirty="0"/>
              <a:t>th</a:t>
            </a:r>
            <a:r>
              <a:rPr lang="en-US" sz="2400" u="sng" dirty="0"/>
              <a:t> form</a:t>
            </a:r>
            <a:r>
              <a:rPr lang="en-US" sz="2400" dirty="0"/>
              <a:t>. In recent years there has been a growing number of students who have spread their wings a little further:</a:t>
            </a:r>
          </a:p>
          <a:p>
            <a:r>
              <a:rPr lang="en-US" sz="2400" dirty="0"/>
              <a:t>Hills Road 6</a:t>
            </a:r>
            <a:r>
              <a:rPr lang="en-US" sz="2400" baseline="30000" dirty="0"/>
              <a:t>th</a:t>
            </a:r>
            <a:r>
              <a:rPr lang="en-US" sz="2400" dirty="0"/>
              <a:t> form</a:t>
            </a:r>
          </a:p>
          <a:p>
            <a:r>
              <a:rPr lang="en-US" sz="2400" dirty="0"/>
              <a:t>Cambridge Regional College</a:t>
            </a:r>
          </a:p>
          <a:p>
            <a:r>
              <a:rPr lang="en-US" sz="2400" dirty="0"/>
              <a:t>Easton/</a:t>
            </a:r>
            <a:r>
              <a:rPr lang="en-US" sz="2400" dirty="0" err="1"/>
              <a:t>Otley</a:t>
            </a:r>
            <a:endParaRPr lang="en-US" sz="2400" dirty="0"/>
          </a:p>
          <a:p>
            <a:r>
              <a:rPr lang="en-US" sz="2400" dirty="0"/>
              <a:t>Bodyworks</a:t>
            </a:r>
            <a:r>
              <a:rPr lang="en-US" sz="2400"/>
              <a:t>, Cambridge</a:t>
            </a:r>
            <a:endParaRPr lang="en-US" sz="2400" dirty="0"/>
          </a:p>
          <a:p>
            <a:r>
              <a:rPr lang="en-US" sz="2400" dirty="0"/>
              <a:t>Athena (Downham Market)</a:t>
            </a:r>
          </a:p>
          <a:p>
            <a:r>
              <a:rPr lang="en-US" sz="2400" dirty="0"/>
              <a:t>City College, Norwich</a:t>
            </a:r>
          </a:p>
          <a:p>
            <a:r>
              <a:rPr lang="en-US" sz="2400" dirty="0"/>
              <a:t>Army Foundation College, Harrogate</a:t>
            </a:r>
          </a:p>
          <a:p>
            <a:r>
              <a:rPr lang="en-US" sz="2400" dirty="0"/>
              <a:t>Norwich High School for Girls</a:t>
            </a:r>
          </a:p>
          <a:p>
            <a:r>
              <a:rPr lang="en-US" sz="2400" dirty="0"/>
              <a:t>Wymondham College</a:t>
            </a:r>
          </a:p>
          <a:p>
            <a:r>
              <a:rPr lang="en-US" sz="2400" dirty="0"/>
              <a:t>Nova Training</a:t>
            </a:r>
          </a:p>
          <a:p>
            <a:r>
              <a:rPr lang="en-US" sz="2400" dirty="0"/>
              <a:t>Saltash College, Cornwall</a:t>
            </a:r>
          </a:p>
          <a:p>
            <a:r>
              <a:rPr lang="en-US" sz="2400" dirty="0"/>
              <a:t>East Norfolk 6</a:t>
            </a:r>
            <a:r>
              <a:rPr lang="en-US" sz="2400" baseline="30000" dirty="0"/>
              <a:t>th</a:t>
            </a:r>
            <a:r>
              <a:rPr lang="en-US" sz="2400" dirty="0"/>
              <a:t> from</a:t>
            </a:r>
          </a:p>
          <a:p>
            <a:r>
              <a:rPr lang="en-US" sz="2400" dirty="0"/>
              <a:t>Access Creative College, Norwich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8373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EAE9F-7532-4CE4-83CA-0A164D6E0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Post-18 destinations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D33DCA-8D03-4E43-A224-9E2431E0DC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If you are a former KLA student please email </a:t>
            </a:r>
            <a:r>
              <a:rPr lang="en-US" dirty="0">
                <a:hlinkClick r:id="rId2"/>
              </a:rPr>
              <a:t>katie.leeming-watts@kla.eastern-mat.co.uk</a:t>
            </a:r>
            <a:r>
              <a:rPr lang="en-US" dirty="0"/>
              <a:t> so we can share post-18 destinations and career achievements.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Recent post-18 destinations include: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53735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574</Words>
  <Application>Microsoft Office PowerPoint</Application>
  <PresentationFormat>Widescreen</PresentationFormat>
  <Paragraphs>170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What is destinations data?</vt:lpstr>
      <vt:lpstr>Overview</vt:lpstr>
      <vt:lpstr>Class of 2017</vt:lpstr>
      <vt:lpstr>Class of 2018</vt:lpstr>
      <vt:lpstr>Class of 2019</vt:lpstr>
      <vt:lpstr>List of post-16 destinations</vt:lpstr>
      <vt:lpstr>Post-18 destinations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destinations data?</dc:title>
  <dc:creator>Katie Leeming-Watts</dc:creator>
  <cp:lastModifiedBy>Paul Aldous</cp:lastModifiedBy>
  <cp:revision>9</cp:revision>
  <dcterms:created xsi:type="dcterms:W3CDTF">2021-03-02T11:45:01Z</dcterms:created>
  <dcterms:modified xsi:type="dcterms:W3CDTF">2021-03-08T12:02:24Z</dcterms:modified>
</cp:coreProperties>
</file>